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56" r:id="rId5"/>
    <p:sldId id="260" r:id="rId6"/>
    <p:sldId id="261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0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bg-BG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  <c:spPr>
        <a:pattFill prst="diagBrick">
          <a:fgClr>
            <a:schemeClr val="accent2"/>
          </a:fgClr>
          <a:bgClr>
            <a:schemeClr val="bg1"/>
          </a:bgClr>
        </a:pattFill>
      </c:spPr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Фигури!$B$1</c:f>
              <c:strCache>
                <c:ptCount val="1"/>
                <c:pt idx="0">
                  <c:v>общо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  <a:ln>
              <a:noFill/>
            </a:ln>
          </c:spPr>
          <c:invertIfNegative val="0"/>
          <c:dLbls>
            <c:dLbl>
              <c:idx val="0"/>
              <c:layout>
                <c:manualLayout>
                  <c:x val="9.7501542174983028E-3"/>
                  <c:y val="8.3333333333333329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17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B9C3-4CDF-8DB8-6BD5B44A28F8}"/>
                </c:ext>
              </c:extLst>
            </c:dLbl>
            <c:dLbl>
              <c:idx val="1"/>
              <c:layout>
                <c:manualLayout>
                  <c:x val="1.2187692771872878E-2"/>
                  <c:y val="0.11574074074074074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91</a:t>
                    </a:r>
                    <a:endParaRPr lang="en-US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B9C3-4CDF-8DB8-6BD5B44A28F8}"/>
                </c:ext>
              </c:extLst>
            </c:dLbl>
            <c:dLbl>
              <c:idx val="2"/>
              <c:layout>
                <c:manualLayout>
                  <c:x val="1.2187692771872878E-2"/>
                  <c:y val="9.722222222222222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46</a:t>
                    </a:r>
                    <a:endParaRPr lang="en-US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9C3-4CDF-8DB8-6BD5B44A28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Фигури!$A$2:$A$4</c:f>
              <c:strCache>
                <c:ptCount val="3"/>
                <c:pt idx="0">
                  <c:v>Консолидирани и неконсолидирани ВиК-оператори</c:v>
                </c:pt>
                <c:pt idx="1">
                  <c:v>Общини</c:v>
                </c:pt>
                <c:pt idx="2">
                  <c:v>Предприятия</c:v>
                </c:pt>
              </c:strCache>
            </c:strRef>
          </c:cat>
          <c:val>
            <c:numRef>
              <c:f>Фигури!$B$2:$B$4</c:f>
              <c:numCache>
                <c:formatCode>General</c:formatCode>
                <c:ptCount val="3"/>
                <c:pt idx="0">
                  <c:v>17</c:v>
                </c:pt>
                <c:pt idx="1">
                  <c:v>91</c:v>
                </c:pt>
                <c:pt idx="2">
                  <c:v>46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3-B9C3-4CDF-8DB8-6BD5B44A28F8}"/>
            </c:ext>
          </c:extLst>
        </c:ser>
        <c:ser>
          <c:idx val="1"/>
          <c:order val="1"/>
          <c:tx>
            <c:strRef>
              <c:f>Фигури!$C$1</c:f>
              <c:strCache>
                <c:ptCount val="1"/>
                <c:pt idx="0">
                  <c:v>отговорили</c:v>
                </c:pt>
              </c:strCache>
            </c:strRef>
          </c:tx>
          <c:spPr>
            <a:solidFill>
              <a:srgbClr val="0070C0"/>
            </a:solidFill>
          </c:spPr>
          <c:invertIfNegative val="0"/>
          <c:dLbls>
            <c:dLbl>
              <c:idx val="0"/>
              <c:layout>
                <c:manualLayout>
                  <c:x val="9.7501542174983028E-3"/>
                  <c:y val="6.9444444444444448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7</a:t>
                    </a:r>
                    <a:endParaRPr lang="en-US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B9C3-4CDF-8DB8-6BD5B44A28F8}"/>
                </c:ext>
              </c:extLst>
            </c:dLbl>
            <c:dLbl>
              <c:idx val="1"/>
              <c:layout>
                <c:manualLayout>
                  <c:x val="9.7501542174983028E-3"/>
                  <c:y val="9.7222222222222224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36</a:t>
                    </a:r>
                    <a:endParaRPr lang="en-US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B9C3-4CDF-8DB8-6BD5B44A28F8}"/>
                </c:ext>
              </c:extLst>
            </c:dLbl>
            <c:dLbl>
              <c:idx val="2"/>
              <c:layout>
                <c:manualLayout>
                  <c:x val="1.2187692771872788E-2"/>
                  <c:y val="8.7962962962962882E-2"/>
                </c:manualLayout>
              </c:layout>
              <c:tx>
                <c:rich>
                  <a:bodyPr/>
                  <a:lstStyle/>
                  <a:p>
                    <a:r>
                      <a:rPr lang="en-US" sz="1200" b="1"/>
                      <a:t>21</a:t>
                    </a:r>
                    <a:endParaRPr lang="en-US" b="1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B9C3-4CDF-8DB8-6BD5B44A28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/>
                </a:pPr>
                <a:endParaRPr lang="bg-BG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Фигури!$A$2:$A$4</c:f>
              <c:strCache>
                <c:ptCount val="3"/>
                <c:pt idx="0">
                  <c:v>Консолидирани и неконсолидирани ВиК-оператори</c:v>
                </c:pt>
                <c:pt idx="1">
                  <c:v>Общини</c:v>
                </c:pt>
                <c:pt idx="2">
                  <c:v>Предприятия</c:v>
                </c:pt>
              </c:strCache>
            </c:strRef>
          </c:cat>
          <c:val>
            <c:numRef>
              <c:f>Фигури!$C$2:$C$4</c:f>
              <c:numCache>
                <c:formatCode>General</c:formatCode>
                <c:ptCount val="3"/>
                <c:pt idx="0">
                  <c:v>7</c:v>
                </c:pt>
                <c:pt idx="1">
                  <c:v>36</c:v>
                </c:pt>
                <c:pt idx="2">
                  <c:v>21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7-B9C3-4CDF-8DB8-6BD5B44A28F8}"/>
            </c:ext>
          </c:extLst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cylinder"/>
        <c:axId val="22733568"/>
        <c:axId val="22734720"/>
        <c:axId val="0"/>
      </c:bar3DChart>
      <c:catAx>
        <c:axId val="227335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crossAx val="22734720"/>
        <c:crosses val="autoZero"/>
        <c:auto val="1"/>
        <c:lblAlgn val="ctr"/>
        <c:lblOffset val="100"/>
        <c:noMultiLvlLbl val="0"/>
      </c:catAx>
      <c:valAx>
        <c:axId val="22734720"/>
        <c:scaling>
          <c:orientation val="minMax"/>
        </c:scaling>
        <c:delete val="0"/>
        <c:axPos val="l"/>
        <c:majorGridlines>
          <c:spPr>
            <a:ln>
              <a:solidFill>
                <a:schemeClr val="accent1"/>
              </a:solidFill>
            </a:ln>
          </c:spPr>
        </c:majorGridlines>
        <c:numFmt formatCode="General" sourceLinked="1"/>
        <c:majorTickMark val="out"/>
        <c:minorTickMark val="none"/>
        <c:tickLblPos val="nextTo"/>
        <c:spPr>
          <a:ln>
            <a:solidFill>
              <a:schemeClr val="accent1"/>
            </a:solidFill>
            <a:prstDash val="sysDot"/>
          </a:ln>
        </c:spPr>
        <c:crossAx val="22733568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11/12/2018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8200"/>
            <a:ext cx="8001000" cy="2917825"/>
          </a:xfrm>
        </p:spPr>
        <p:txBody>
          <a:bodyPr>
            <a:normAutofit/>
          </a:bodyPr>
          <a:lstStyle/>
          <a:p>
            <a:r>
              <a:rPr lang="bg-BG" b="1" dirty="0">
                <a:solidFill>
                  <a:schemeClr val="accent1">
                    <a:lumMod val="75000"/>
                  </a:schemeClr>
                </a:solidFill>
              </a:rPr>
              <a:t>План за управление на речните </a:t>
            </a:r>
            <a:r>
              <a:rPr lang="bg-BG" b="1" dirty="0" smtClean="0">
                <a:solidFill>
                  <a:schemeClr val="accent1">
                    <a:lumMod val="75000"/>
                  </a:schemeClr>
                </a:solidFill>
              </a:rPr>
              <a:t>басейни</a:t>
            </a:r>
            <a:r>
              <a:rPr lang="en-GB" b="1" dirty="0" smtClean="0"/>
              <a:t/>
            </a:r>
            <a:br>
              <a:rPr lang="en-GB" b="1" dirty="0" smtClean="0"/>
            </a:br>
            <a:r>
              <a:rPr lang="bg-BG" b="1" smtClean="0">
                <a:solidFill>
                  <a:schemeClr val="accent1">
                    <a:lumMod val="50000"/>
                  </a:schemeClr>
                </a:solidFill>
              </a:rPr>
              <a:t>Мерки в </a:t>
            </a:r>
            <a:r>
              <a:rPr lang="bg-BG" b="1" dirty="0">
                <a:solidFill>
                  <a:schemeClr val="accent1">
                    <a:lumMod val="50000"/>
                  </a:schemeClr>
                </a:solidFill>
              </a:rPr>
              <a:t>ПУРБ 2016-2021 г., финансирани през 2018 </a:t>
            </a:r>
            <a:r>
              <a:rPr lang="bg-BG" b="1" dirty="0" smtClean="0">
                <a:solidFill>
                  <a:schemeClr val="accent1">
                    <a:lumMod val="50000"/>
                  </a:schemeClr>
                </a:solidFill>
              </a:rPr>
              <a:t>година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6477000"/>
            <a:ext cx="6400800" cy="381000"/>
          </a:xfrm>
        </p:spPr>
        <p:txBody>
          <a:bodyPr>
            <a:normAutofit lnSpcReduction="10000"/>
          </a:bodyPr>
          <a:lstStyle/>
          <a:p>
            <a:r>
              <a:rPr lang="bg-BG" sz="2000" b="1" dirty="0"/>
              <a:t>БАСЕЙНОВ СЪВЕТ № </a:t>
            </a:r>
            <a:r>
              <a:rPr lang="en-US" sz="2000" b="1" dirty="0"/>
              <a:t>25</a:t>
            </a:r>
            <a:r>
              <a:rPr lang="bg-BG" sz="2000" b="1" dirty="0"/>
              <a:t> / </a:t>
            </a:r>
            <a:r>
              <a:rPr lang="en-US" sz="2000" b="1" dirty="0"/>
              <a:t>09</a:t>
            </a:r>
            <a:r>
              <a:rPr lang="bg-BG" sz="2000" b="1" dirty="0"/>
              <a:t>.</a:t>
            </a:r>
            <a:r>
              <a:rPr lang="en-US" sz="2000" b="1" dirty="0"/>
              <a:t>11</a:t>
            </a:r>
            <a:r>
              <a:rPr lang="bg-BG" sz="2000" b="1" dirty="0"/>
              <a:t>.2018</a:t>
            </a:r>
            <a:endParaRPr lang="en-GB" sz="2000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4828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 smtClean="0">
                <a:solidFill>
                  <a:schemeClr val="accent1">
                    <a:lumMod val="50000"/>
                  </a:schemeClr>
                </a:solidFill>
              </a:rPr>
              <a:t>Мерки с отговорна институция БД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Административни мерки – забрани, ограничения и условия в становищата за допустимост по процедури за ОВОС</a:t>
            </a:r>
          </a:p>
          <a:p>
            <a:pPr marL="0" indent="0">
              <a:buNone/>
            </a:pPr>
            <a:endParaRPr lang="ru-RU" i="1" dirty="0" smtClean="0"/>
          </a:p>
          <a:p>
            <a:r>
              <a:rPr lang="ru-RU" i="1" dirty="0" smtClean="0">
                <a:solidFill>
                  <a:schemeClr val="accent1">
                    <a:lumMod val="75000"/>
                  </a:schemeClr>
                </a:solidFill>
              </a:rPr>
              <a:t>Проучвания и оценки, финасирани със средства от ПУДООС</a:t>
            </a:r>
          </a:p>
          <a:p>
            <a:endParaRPr lang="ru-RU" i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97548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bg-BG" sz="4000" dirty="0">
                <a:solidFill>
                  <a:schemeClr val="accent1">
                    <a:lumMod val="50000"/>
                  </a:schemeClr>
                </a:solidFill>
              </a:rPr>
              <a:t>Мерки, финансирани от ПУДООС през 2018</a:t>
            </a:r>
            <a:endParaRPr lang="en-GB" sz="4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i="1" dirty="0" smtClean="0">
                <a:solidFill>
                  <a:srgbClr val="0070C0"/>
                </a:solidFill>
              </a:rPr>
              <a:t>Пилотно </a:t>
            </a:r>
            <a:r>
              <a:rPr lang="ru-RU" sz="2400" i="1" dirty="0">
                <a:solidFill>
                  <a:srgbClr val="0070C0"/>
                </a:solidFill>
              </a:rPr>
              <a:t>адаптиране на системата за оценка на екологичен потенциал при </a:t>
            </a:r>
            <a:r>
              <a:rPr lang="ru-RU" sz="2400" i="1" dirty="0" smtClean="0">
                <a:solidFill>
                  <a:srgbClr val="0070C0"/>
                </a:solidFill>
              </a:rPr>
              <a:t>язовири </a:t>
            </a:r>
          </a:p>
          <a:p>
            <a:pPr marL="0" indent="0" algn="just">
              <a:buNone/>
            </a:pPr>
            <a:r>
              <a:rPr lang="ru-RU" sz="2400" i="1" dirty="0">
                <a:solidFill>
                  <a:srgbClr val="0070C0"/>
                </a:solidFill>
              </a:rPr>
              <a:t> </a:t>
            </a:r>
            <a:r>
              <a:rPr lang="ru-RU" sz="2400" i="1" dirty="0" smtClean="0">
                <a:solidFill>
                  <a:srgbClr val="0070C0"/>
                </a:solidFill>
              </a:rPr>
              <a:t>	- </a:t>
            </a:r>
            <a:r>
              <a:rPr lang="ru-RU" sz="2400" i="1" dirty="0" smtClean="0">
                <a:solidFill>
                  <a:schemeClr val="accent5">
                    <a:lumMod val="50000"/>
                  </a:schemeClr>
                </a:solidFill>
              </a:rPr>
              <a:t>към момента са изпълнени мониторнговите дейности и се очаква финален доклад до 18.11.2018г.</a:t>
            </a:r>
          </a:p>
          <a:p>
            <a:r>
              <a:rPr lang="bg-BG" sz="2400" i="1" dirty="0" smtClean="0">
                <a:solidFill>
                  <a:srgbClr val="0070C0"/>
                </a:solidFill>
              </a:rPr>
              <a:t>Провеждане </a:t>
            </a:r>
            <a:r>
              <a:rPr lang="bg-BG" sz="2400" i="1" dirty="0">
                <a:solidFill>
                  <a:srgbClr val="0070C0"/>
                </a:solidFill>
              </a:rPr>
              <a:t>на проучване за установяване на източниците на натиск и събиране и картиране на информация за изтичане на руднични </a:t>
            </a:r>
            <a:r>
              <a:rPr lang="bg-BG" sz="2400" i="1" dirty="0" smtClean="0">
                <a:solidFill>
                  <a:srgbClr val="0070C0"/>
                </a:solidFill>
              </a:rPr>
              <a:t>води</a:t>
            </a:r>
            <a:r>
              <a:rPr lang="bg-BG" sz="2400" i="1" dirty="0">
                <a:solidFill>
                  <a:srgbClr val="0070C0"/>
                </a:solidFill>
              </a:rPr>
              <a:t> </a:t>
            </a:r>
            <a:r>
              <a:rPr lang="bg-BG" sz="2400" i="1" dirty="0" smtClean="0">
                <a:solidFill>
                  <a:srgbClr val="0070C0"/>
                </a:solidFill>
              </a:rPr>
              <a:t>– 2 мерки от ПУРБ</a:t>
            </a:r>
          </a:p>
          <a:p>
            <a:pPr marL="0" indent="0">
              <a:buNone/>
            </a:pPr>
            <a:r>
              <a:rPr lang="bg-BG" sz="2400" i="1" dirty="0" smtClean="0">
                <a:solidFill>
                  <a:srgbClr val="0070C0"/>
                </a:solidFill>
              </a:rPr>
              <a:t>	- </a:t>
            </a:r>
            <a:r>
              <a:rPr lang="bg-BG" sz="2400" i="1" dirty="0" smtClean="0">
                <a:solidFill>
                  <a:schemeClr val="accent5">
                    <a:lumMod val="50000"/>
                  </a:schemeClr>
                </a:solidFill>
              </a:rPr>
              <a:t>Към момента са изпълнени мониторинговите дейности и се очаква финален доклад до 18.11.2018г.</a:t>
            </a:r>
            <a:endParaRPr lang="en-GB" sz="2400" i="1" dirty="0">
              <a:solidFill>
                <a:schemeClr val="accent5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439140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0" y="272534"/>
            <a:ext cx="914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b="1" dirty="0" smtClean="0">
                <a:solidFill>
                  <a:schemeClr val="tx2"/>
                </a:solidFill>
              </a:rPr>
              <a:t>МОНИТОРИНГ НА ИЗПЪЛНЕНИЕТО НА МЕРКИТЕ ОТ ПУРБ ПРЕЗ 2018</a:t>
            </a:r>
            <a:endParaRPr lang="bg-BG" b="1" dirty="0">
              <a:solidFill>
                <a:schemeClr val="tx2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5229" y="914400"/>
            <a:ext cx="8839200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Извършва се от МОСВ и от БД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МОСВ – централни ведомства и министерства, областни администрации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БД – консолидирани и неконсолидирани ВиК-оператори, предприятия и общини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Начин – анкетиране чрез попълване на определен формуляр с отчитане на конкретни индикатори за всяка мярка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Формуляри и разяснителен текст са публикувани на сайта на БДИБР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Предстои докладване изпълнението на мерките от ПУРБ в края на 2018</a:t>
            </a:r>
            <a:endParaRPr lang="bg-BG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3308475"/>
            <a:ext cx="2667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tx2">
                    <a:lumMod val="75000"/>
                  </a:schemeClr>
                </a:solidFill>
              </a:rPr>
              <a:t>Резултати:</a:t>
            </a:r>
            <a:endParaRPr lang="bg-BG" b="1" dirty="0">
              <a:solidFill>
                <a:schemeClr val="tx2">
                  <a:lumMod val="75000"/>
                </a:schemeClr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87178579"/>
              </p:ext>
            </p:extLst>
          </p:nvPr>
        </p:nvGraphicFramePr>
        <p:xfrm>
          <a:off x="0" y="3600434"/>
          <a:ext cx="5210174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5326743" y="3322207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b="1" dirty="0" smtClean="0">
                <a:solidFill>
                  <a:schemeClr val="tx2">
                    <a:lumMod val="75000"/>
                  </a:schemeClr>
                </a:solidFill>
              </a:rPr>
              <a:t>Проблеми:</a:t>
            </a:r>
            <a:endParaRPr lang="bg-BG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319486" y="3886200"/>
            <a:ext cx="376282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Недостатъчен брой на отговорилите институции (между 40% и 46%), което ще направи обобщението непредставително;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bg-BG" dirty="0">
              <a:solidFill>
                <a:schemeClr val="tx2">
                  <a:lumMod val="75000"/>
                </a:schemeClr>
              </a:solidFill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dirty="0" smtClean="0">
                <a:solidFill>
                  <a:schemeClr val="tx2">
                    <a:lumMod val="75000"/>
                  </a:schemeClr>
                </a:solidFill>
              </a:rPr>
              <a:t>Част от получените отговори са непълни.</a:t>
            </a:r>
            <a:endParaRPr lang="bg-BG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7792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bg-BG" dirty="0" smtClean="0">
                <a:solidFill>
                  <a:schemeClr val="accent1">
                    <a:lumMod val="75000"/>
                  </a:schemeClr>
                </a:solidFill>
              </a:rPr>
              <a:t>Предстоящи задачи</a:t>
            </a:r>
            <a:endParaRPr lang="en-GB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bg-BG" dirty="0" smtClean="0">
                <a:solidFill>
                  <a:schemeClr val="accent1">
                    <a:lumMod val="50000"/>
                  </a:schemeClr>
                </a:solidFill>
              </a:rPr>
              <a:t>Публикуване на График и работна програма до 22 декември 2018г.</a:t>
            </a:r>
          </a:p>
          <a:p>
            <a:r>
              <a:rPr lang="bg-BG" dirty="0" smtClean="0">
                <a:solidFill>
                  <a:schemeClr val="accent1">
                    <a:lumMod val="50000"/>
                  </a:schemeClr>
                </a:solidFill>
              </a:rPr>
              <a:t>Докладване напредъка по изпълнение на мерките – 22 декември 2018г.</a:t>
            </a:r>
          </a:p>
          <a:p>
            <a:r>
              <a:rPr lang="bg-BG" dirty="0" smtClean="0">
                <a:solidFill>
                  <a:schemeClr val="accent1">
                    <a:lumMod val="50000"/>
                  </a:schemeClr>
                </a:solidFill>
              </a:rPr>
              <a:t>Докладване на допълнителни мониторингови програми и програма от мерки за веществата идентифицирани под Директива 2008/105/ЕС за екологичните стандарти за качество</a:t>
            </a:r>
            <a:endParaRPr lang="en-GB" dirty="0">
              <a:solidFill>
                <a:schemeClr val="accent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77512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bg-BG" dirty="0">
                <a:solidFill>
                  <a:srgbClr val="92D050"/>
                </a:solidFill>
              </a:rPr>
              <a:t>Благодаря за Вниманието!</a:t>
            </a:r>
            <a:r>
              <a:rPr lang="en-GB" dirty="0">
                <a:solidFill>
                  <a:srgbClr val="92D050"/>
                </a:solidFill>
              </a:rPr>
              <a:t/>
            </a:r>
            <a:br>
              <a:rPr lang="en-GB" dirty="0">
                <a:solidFill>
                  <a:srgbClr val="92D050"/>
                </a:solidFill>
              </a:rPr>
            </a:br>
            <a:endParaRPr lang="en-GB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82468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219</Words>
  <Application>Microsoft Office PowerPoint</Application>
  <PresentationFormat>On-screen Show (4:3)</PresentationFormat>
  <Paragraphs>34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План за управление на речните басейни Мерки в ПУРБ 2016-2021 г., финансирани през 2018 година</vt:lpstr>
      <vt:lpstr>Мерки с отговорна институция БД</vt:lpstr>
      <vt:lpstr>Мерки, финансирани от ПУДООС през 2018</vt:lpstr>
      <vt:lpstr>PowerPoint Presentation</vt:lpstr>
      <vt:lpstr>Предстоящи задачи</vt:lpstr>
      <vt:lpstr>Благодаря за Вниманието! 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Mila</dc:creator>
  <cp:lastModifiedBy>user</cp:lastModifiedBy>
  <cp:revision>20</cp:revision>
  <dcterms:created xsi:type="dcterms:W3CDTF">2006-08-16T00:00:00Z</dcterms:created>
  <dcterms:modified xsi:type="dcterms:W3CDTF">2018-11-12T13:29:59Z</dcterms:modified>
</cp:coreProperties>
</file>